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28" r:id="rId2"/>
    <p:sldId id="330" r:id="rId3"/>
    <p:sldId id="385" r:id="rId4"/>
    <p:sldId id="370" r:id="rId5"/>
    <p:sldId id="378" r:id="rId6"/>
    <p:sldId id="379" r:id="rId7"/>
    <p:sldId id="380" r:id="rId8"/>
    <p:sldId id="383" r:id="rId9"/>
    <p:sldId id="371" r:id="rId10"/>
    <p:sldId id="382" r:id="rId11"/>
    <p:sldId id="372" r:id="rId12"/>
    <p:sldId id="373" r:id="rId13"/>
    <p:sldId id="384" r:id="rId14"/>
    <p:sldId id="381" r:id="rId15"/>
    <p:sldId id="374" r:id="rId16"/>
    <p:sldId id="375" r:id="rId17"/>
    <p:sldId id="3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43"/>
  </p:normalViewPr>
  <p:slideViewPr>
    <p:cSldViewPr snapToGrid="0" snapToObjects="1">
      <p:cViewPr varScale="1">
        <p:scale>
          <a:sx n="84" d="100"/>
          <a:sy n="84" d="100"/>
        </p:scale>
        <p:origin x="581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7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https://www.youtube.com/embed/PDMPhvxTxvc?feature=oembed" TargetMode="External"/><Relationship Id="rId1" Type="http://schemas.openxmlformats.org/officeDocument/2006/relationships/video" Target="https://www.youtube.com/embed/4Bmv51sXYaY?feature=oembed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go.umd.edu/ENME480-25-Survey" TargetMode="External"/><Relationship Id="rId2" Type="http://schemas.openxmlformats.org/officeDocument/2006/relationships/hyperlink" Target="https://academy.universal-robots.com/free-e-learning/e-series-e-learnin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hyperlink" Target="enme480.github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Labs</a:t>
            </a:r>
            <a:br>
              <a:rPr lang="en-US" dirty="0"/>
            </a:br>
            <a:r>
              <a:rPr lang="en-US" dirty="0"/>
              <a:t>Week 1 -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D56D-70CA-6B77-6E3B-D63D8CFB1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6BBF-4D81-B0DA-C7DF-781179C5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2957-0AF9-0C52-7D0B-3979CBCBA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B60AF-D47B-EB97-9AA7-254A376B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Online Media 4" title="ENME480 Final Project - Pick/Place and Stacking">
            <a:hlinkClick r:id="" action="ppaction://media"/>
            <a:extLst>
              <a:ext uri="{FF2B5EF4-FFF2-40B4-BE49-F238E27FC236}">
                <a16:creationId xmlns:a16="http://schemas.microsoft.com/office/drawing/2014/main" id="{726C0AC3-453C-6EF6-9A4E-E1B97511E4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5220" y="1728853"/>
            <a:ext cx="5853715" cy="3304764"/>
          </a:xfrm>
          <a:prstGeom prst="rect">
            <a:avLst/>
          </a:prstGeom>
        </p:spPr>
      </p:pic>
      <p:pic>
        <p:nvPicPr>
          <p:cNvPr id="6" name="Online Media 5" title="ENME480_Intro_to_Robotics_Extra credit">
            <a:hlinkClick r:id="" action="ppaction://media"/>
            <a:extLst>
              <a:ext uri="{FF2B5EF4-FFF2-40B4-BE49-F238E27FC236}">
                <a16:creationId xmlns:a16="http://schemas.microsoft.com/office/drawing/2014/main" id="{F48054E5-DC34-308A-D71F-7E9A501E190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326451" y="1728854"/>
            <a:ext cx="5853715" cy="3304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F7EBB-5AAB-F9A2-3FA9-5DD5BFB0E2A0}"/>
              </a:ext>
            </a:extLst>
          </p:cNvPr>
          <p:cNvSpPr txBox="1"/>
          <p:nvPr/>
        </p:nvSpPr>
        <p:spPr>
          <a:xfrm>
            <a:off x="315220" y="5652134"/>
            <a:ext cx="543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Robsun</a:t>
            </a:r>
            <a:r>
              <a:rPr lang="en-US" dirty="0"/>
              <a:t> Gina (student from last years class)</a:t>
            </a:r>
          </a:p>
        </p:txBody>
      </p:sp>
    </p:spTree>
    <p:extLst>
      <p:ext uri="{BB962C8B-B14F-4D97-AF65-F5344CB8AC3E}">
        <p14:creationId xmlns:p14="http://schemas.microsoft.com/office/powerpoint/2010/main" val="29098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91463" cy="3723837"/>
          </a:xfrm>
        </p:spPr>
        <p:txBody>
          <a:bodyPr/>
          <a:lstStyle/>
          <a:p>
            <a:r>
              <a:rPr lang="en-US" dirty="0"/>
              <a:t>Universal Robotics UR3e Robotic Arms</a:t>
            </a:r>
          </a:p>
          <a:p>
            <a:pPr lvl="1"/>
            <a:r>
              <a:rPr lang="en-US" dirty="0"/>
              <a:t>6 </a:t>
            </a:r>
            <a:r>
              <a:rPr lang="en-US" dirty="0" err="1"/>
              <a:t>DoF</a:t>
            </a:r>
            <a:r>
              <a:rPr lang="en-US" dirty="0"/>
              <a:t> Robot</a:t>
            </a:r>
          </a:p>
          <a:p>
            <a:pPr lvl="1"/>
            <a:r>
              <a:rPr lang="en-US" dirty="0"/>
              <a:t>3kg payload</a:t>
            </a:r>
          </a:p>
          <a:p>
            <a:pPr lvl="1"/>
            <a:r>
              <a:rPr lang="en-US" dirty="0"/>
              <a:t>Built in user tablet</a:t>
            </a:r>
          </a:p>
          <a:p>
            <a:pPr lvl="1"/>
            <a:r>
              <a:rPr lang="en-US" dirty="0"/>
              <a:t>Supplied ROS drivers to make programming easier &amp; operation safer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UR3e">
            <a:extLst>
              <a:ext uri="{FF2B5EF4-FFF2-40B4-BE49-F238E27FC236}">
                <a16:creationId xmlns:a16="http://schemas.microsoft.com/office/drawing/2014/main" id="{AF2AADA7-3175-4C02-0107-71C5DEF2B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25" y="1103887"/>
            <a:ext cx="387548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08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635"/>
            <a:ext cx="11063288" cy="4652962"/>
          </a:xfrm>
        </p:spPr>
        <p:txBody>
          <a:bodyPr>
            <a:normAutofit/>
          </a:bodyPr>
          <a:lstStyle/>
          <a:p>
            <a:r>
              <a:rPr lang="en-US" dirty="0"/>
              <a:t>Ubuntu 22.04 with ROS2 (Humble Hawksbill)</a:t>
            </a:r>
          </a:p>
          <a:p>
            <a:pPr lvl="1"/>
            <a:r>
              <a:rPr lang="en-US" dirty="0"/>
              <a:t>Premade Docker image is available</a:t>
            </a:r>
          </a:p>
          <a:p>
            <a:pPr lvl="1"/>
            <a:r>
              <a:rPr lang="en-US" dirty="0"/>
              <a:t>We strongly recommend you use Docker</a:t>
            </a:r>
          </a:p>
          <a:p>
            <a:pPr lvl="2"/>
            <a:r>
              <a:rPr lang="en-US" dirty="0"/>
              <a:t>VirtualBox works but can cause bugs</a:t>
            </a:r>
          </a:p>
          <a:p>
            <a:pPr lvl="2"/>
            <a:r>
              <a:rPr lang="en-US" dirty="0"/>
              <a:t>VMWare Fusion Pro is free but requires a Broadcom account</a:t>
            </a:r>
          </a:p>
          <a:p>
            <a:pPr lvl="2"/>
            <a:r>
              <a:rPr lang="en-US" dirty="0" err="1"/>
              <a:t>Dualbooting</a:t>
            </a:r>
            <a:r>
              <a:rPr lang="en-US" dirty="0"/>
              <a:t> is another option for more advanced users</a:t>
            </a:r>
          </a:p>
          <a:p>
            <a:pPr lvl="2"/>
            <a:r>
              <a:rPr lang="en-US" dirty="0"/>
              <a:t>WSL2 also offers ROS2 support</a:t>
            </a:r>
          </a:p>
          <a:p>
            <a:pPr lvl="2"/>
            <a:r>
              <a:rPr lang="en-US" dirty="0"/>
              <a:t>Native Windows/OSX support is not good</a:t>
            </a:r>
          </a:p>
          <a:p>
            <a:pPr lvl="1"/>
            <a:r>
              <a:rPr lang="en-US" dirty="0"/>
              <a:t>We aren’t planning to offer support for non-Docker installs</a:t>
            </a:r>
          </a:p>
          <a:p>
            <a:r>
              <a:rPr lang="en-US" dirty="0"/>
              <a:t>Preferred Python Code Editor (i.e. 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Beginner's Guide: How To Install Ubuntu Linux 18.04 LTS">
            <a:extLst>
              <a:ext uri="{FF2B5EF4-FFF2-40B4-BE49-F238E27FC236}">
                <a16:creationId xmlns:a16="http://schemas.microsoft.com/office/drawing/2014/main" id="{3423705D-724B-710B-C3C0-3D4A05EF6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416" y="0"/>
            <a:ext cx="2655584" cy="187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S packages for your robotics application - Pilz US">
            <a:extLst>
              <a:ext uri="{FF2B5EF4-FFF2-40B4-BE49-F238E27FC236}">
                <a16:creationId xmlns:a16="http://schemas.microsoft.com/office/drawing/2014/main" id="{5B6A9D71-5C27-4EA9-616B-A85E9A04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073" y="3106883"/>
            <a:ext cx="3083671" cy="17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11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Ubuntu?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Ubuntu is a Linux based OS designed using primarily </a:t>
            </a:r>
            <a:r>
              <a:rPr lang="en-US" i="1" dirty="0"/>
              <a:t>Free and Open Source Software </a:t>
            </a:r>
            <a:r>
              <a:rPr lang="en-US" dirty="0"/>
              <a:t>(FOSS)</a:t>
            </a:r>
          </a:p>
          <a:p>
            <a:pPr lvl="1"/>
            <a:r>
              <a:rPr lang="en-US" dirty="0"/>
              <a:t>Nothing is closed to the user; its extremely customizable</a:t>
            </a:r>
          </a:p>
          <a:p>
            <a:pPr lvl="1"/>
            <a:r>
              <a:rPr lang="en-US" dirty="0"/>
              <a:t>Easy to mod</a:t>
            </a:r>
          </a:p>
          <a:p>
            <a:pPr lvl="1"/>
            <a:r>
              <a:rPr lang="en-US" dirty="0"/>
              <a:t>Runs on </a:t>
            </a:r>
            <a:r>
              <a:rPr lang="en-US" i="1" dirty="0"/>
              <a:t>almost</a:t>
            </a:r>
            <a:r>
              <a:rPr lang="en-US" dirty="0"/>
              <a:t> any hardware made in the last decade</a:t>
            </a:r>
          </a:p>
          <a:p>
            <a:pPr lvl="1"/>
            <a:r>
              <a:rPr lang="en-US" dirty="0"/>
              <a:t>Software support isn’t always great</a:t>
            </a:r>
          </a:p>
          <a:p>
            <a:r>
              <a:rPr lang="en-US" dirty="0"/>
              <a:t>We will give a more in depth tutorial on Ubuntu next week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6111A31-5DF7-FCBF-A455-3DAD2E25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47" y="538230"/>
            <a:ext cx="3273253" cy="115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903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2A8B-D291-69DC-0720-672541710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A551-7524-A222-A0EB-157DC685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5DFA0-8C26-C508-9662-6796A08C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635"/>
            <a:ext cx="7201685" cy="4652962"/>
          </a:xfrm>
        </p:spPr>
        <p:txBody>
          <a:bodyPr>
            <a:normAutofit/>
          </a:bodyPr>
          <a:lstStyle/>
          <a:p>
            <a:r>
              <a:rPr lang="en-US" dirty="0"/>
              <a:t>Let’s you package a bunch of settings and programs into an </a:t>
            </a:r>
            <a:r>
              <a:rPr lang="en-US" i="1" dirty="0"/>
              <a:t>image</a:t>
            </a:r>
            <a:r>
              <a:rPr lang="en-US" dirty="0"/>
              <a:t> that anyone can load and instantly get to a known-stable state</a:t>
            </a:r>
          </a:p>
          <a:p>
            <a:r>
              <a:rPr lang="en-US" dirty="0"/>
              <a:t>Can be broken then deleted and reinstalled easily to get back to a working state</a:t>
            </a:r>
          </a:p>
          <a:p>
            <a:r>
              <a:rPr lang="en-US" dirty="0"/>
              <a:t>Super useful for things that </a:t>
            </a:r>
            <a:r>
              <a:rPr lang="en-US"/>
              <a:t>break easily, like ROS!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6B8E-0E64-4567-B992-5A3E4E687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 descr="What is a Container? | Docker">
            <a:extLst>
              <a:ext uri="{FF2B5EF4-FFF2-40B4-BE49-F238E27FC236}">
                <a16:creationId xmlns:a16="http://schemas.microsoft.com/office/drawing/2014/main" id="{34EC7F2C-9CE0-F653-4FE2-DA1A1C875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885" y="2709949"/>
            <a:ext cx="4152115" cy="331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ntainerization using Docker - GeeksforGeeks">
            <a:extLst>
              <a:ext uri="{FF2B5EF4-FFF2-40B4-BE49-F238E27FC236}">
                <a16:creationId xmlns:a16="http://schemas.microsoft.com/office/drawing/2014/main" id="{02047DD7-184E-178A-6E92-927D9295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192" y="60011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42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22"/>
            <a:ext cx="10515600" cy="830626"/>
          </a:xfrm>
        </p:spPr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1739"/>
            <a:ext cx="8581565" cy="5270474"/>
          </a:xfrm>
        </p:spPr>
        <p:txBody>
          <a:bodyPr>
            <a:normAutofit/>
          </a:bodyPr>
          <a:lstStyle/>
          <a:p>
            <a:r>
              <a:rPr lang="en-US" dirty="0"/>
              <a:t>Every computer has an Operating System (Windows, MacOS, …) but not all programs run on every OS</a:t>
            </a:r>
          </a:p>
          <a:p>
            <a:r>
              <a:rPr lang="en-US" dirty="0"/>
              <a:t>VMs let you run one OS within another</a:t>
            </a:r>
          </a:p>
          <a:p>
            <a:pPr lvl="1"/>
            <a:r>
              <a:rPr lang="en-US" dirty="0"/>
              <a:t>For example, ROS has poor Windows support and absolutely no Mac support, but it’s made to run on Ubuntu Linux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0AF3CF-5D72-4883-FBF2-F8ABFE838773}"/>
              </a:ext>
            </a:extLst>
          </p:cNvPr>
          <p:cNvSpPr/>
          <p:nvPr/>
        </p:nvSpPr>
        <p:spPr>
          <a:xfrm>
            <a:off x="9419765" y="3976283"/>
            <a:ext cx="2760956" cy="1784982"/>
          </a:xfrm>
          <a:prstGeom prst="round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359164-4729-603D-2029-C4947558E29D}"/>
              </a:ext>
            </a:extLst>
          </p:cNvPr>
          <p:cNvSpPr/>
          <p:nvPr/>
        </p:nvSpPr>
        <p:spPr>
          <a:xfrm>
            <a:off x="9419765" y="2220719"/>
            <a:ext cx="2760956" cy="830626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</a:t>
            </a:r>
          </a:p>
          <a:p>
            <a:pPr algn="ctr"/>
            <a:r>
              <a:rPr lang="en-US" dirty="0"/>
              <a:t>(VMWare, VirtualBox)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C55397-E466-256A-EB13-18C496061FEA}"/>
              </a:ext>
            </a:extLst>
          </p:cNvPr>
          <p:cNvSpPr/>
          <p:nvPr/>
        </p:nvSpPr>
        <p:spPr>
          <a:xfrm>
            <a:off x="9419765" y="1308538"/>
            <a:ext cx="932156" cy="830626"/>
          </a:xfrm>
          <a:prstGeom prst="round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7AC5B7-D502-C35B-A6EF-5B04C604FEF1}"/>
              </a:ext>
            </a:extLst>
          </p:cNvPr>
          <p:cNvSpPr/>
          <p:nvPr/>
        </p:nvSpPr>
        <p:spPr>
          <a:xfrm>
            <a:off x="11248565" y="1308538"/>
            <a:ext cx="932156" cy="830626"/>
          </a:xfrm>
          <a:prstGeom prst="round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D0F3A9-A32D-F2B4-5D95-D6F76D35260B}"/>
              </a:ext>
            </a:extLst>
          </p:cNvPr>
          <p:cNvSpPr/>
          <p:nvPr/>
        </p:nvSpPr>
        <p:spPr>
          <a:xfrm>
            <a:off x="9419765" y="3106266"/>
            <a:ext cx="2760956" cy="830626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Native OS </a:t>
            </a:r>
          </a:p>
          <a:p>
            <a:pPr algn="ctr"/>
            <a:r>
              <a:rPr lang="en-US" dirty="0"/>
              <a:t>(Windows, Mac)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6701CB9-2743-B6AD-FE2D-F3D7656D6D70}"/>
              </a:ext>
            </a:extLst>
          </p:cNvPr>
          <p:cNvSpPr/>
          <p:nvPr/>
        </p:nvSpPr>
        <p:spPr>
          <a:xfrm>
            <a:off x="9774872" y="2040951"/>
            <a:ext cx="213064" cy="28408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E6E87CC-859C-55D9-FED6-4C7BA26693CA}"/>
              </a:ext>
            </a:extLst>
          </p:cNvPr>
          <p:cNvSpPr/>
          <p:nvPr/>
        </p:nvSpPr>
        <p:spPr>
          <a:xfrm>
            <a:off x="11608111" y="1977421"/>
            <a:ext cx="213064" cy="28408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F2E94F2-0F2A-5360-927D-6827629BA91C}"/>
              </a:ext>
            </a:extLst>
          </p:cNvPr>
          <p:cNvSpPr/>
          <p:nvPr/>
        </p:nvSpPr>
        <p:spPr>
          <a:xfrm>
            <a:off x="10693711" y="2990857"/>
            <a:ext cx="213064" cy="28408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16542A9-310C-971A-8837-5F9251027662}"/>
              </a:ext>
            </a:extLst>
          </p:cNvPr>
          <p:cNvSpPr/>
          <p:nvPr/>
        </p:nvSpPr>
        <p:spPr>
          <a:xfrm>
            <a:off x="10693711" y="3858647"/>
            <a:ext cx="213064" cy="28408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8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Robotics Operating System (ROS)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3288" cy="4212646"/>
          </a:xfrm>
        </p:spPr>
        <p:txBody>
          <a:bodyPr>
            <a:normAutofit/>
          </a:bodyPr>
          <a:lstStyle/>
          <a:p>
            <a:r>
              <a:rPr lang="en-US" dirty="0"/>
              <a:t>Modular, open source middleware designed to be a common way of working </a:t>
            </a:r>
            <a:r>
              <a:rPr lang="en-US"/>
              <a:t>with robots</a:t>
            </a:r>
            <a:endParaRPr lang="en-US" dirty="0"/>
          </a:p>
          <a:p>
            <a:r>
              <a:rPr lang="en-US" dirty="0"/>
              <a:t>ENME480 teaches how to use ROS to develop, test and deploy code from one environment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2" name="Picture 4" descr="ROS packages for your robotics application - Pilz US">
            <a:extLst>
              <a:ext uri="{FF2B5EF4-FFF2-40B4-BE49-F238E27FC236}">
                <a16:creationId xmlns:a16="http://schemas.microsoft.com/office/drawing/2014/main" id="{5B6A9D71-5C27-4EA9-616B-A85E9A04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7" y="3922100"/>
            <a:ext cx="3770997" cy="211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3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3288" cy="4212646"/>
          </a:xfrm>
        </p:spPr>
        <p:txBody>
          <a:bodyPr>
            <a:normAutofit/>
          </a:bodyPr>
          <a:lstStyle/>
          <a:p>
            <a:r>
              <a:rPr lang="en-US" dirty="0"/>
              <a:t>Next weeks lab will meet here before heading to RAL for an intro and safety briefing, </a:t>
            </a:r>
            <a:r>
              <a:rPr lang="en-US" i="1" dirty="0"/>
              <a:t>arrive on time!</a:t>
            </a:r>
          </a:p>
          <a:p>
            <a:r>
              <a:rPr lang="en-US" dirty="0"/>
              <a:t>Robot safety training: </a:t>
            </a:r>
            <a:r>
              <a:rPr lang="en-US" dirty="0">
                <a:hlinkClick r:id="rId2"/>
              </a:rPr>
              <a:t>academy.universal-robots.com/free-e-learning/e-series-e-learning/</a:t>
            </a:r>
            <a:endParaRPr lang="en-US" sz="2400" dirty="0"/>
          </a:p>
          <a:p>
            <a:r>
              <a:rPr lang="en-US" dirty="0"/>
              <a:t>Class survey: </a:t>
            </a:r>
            <a:r>
              <a:rPr lang="en-US" dirty="0">
                <a:hlinkClick r:id="rId3" action="ppaction://hlinkfile"/>
              </a:rPr>
              <a:t>go.umd.edu/ENME480-25-Survey</a:t>
            </a:r>
            <a:endParaRPr lang="en-US" dirty="0"/>
          </a:p>
          <a:p>
            <a:r>
              <a:rPr lang="en-US" dirty="0"/>
              <a:t>Course wiki: </a:t>
            </a:r>
            <a:r>
              <a:rPr lang="en-US" dirty="0">
                <a:hlinkClick r:id="rId4" action="ppaction://hlinkfile"/>
              </a:rPr>
              <a:t>enme480.github.io/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QR Code Image">
            <a:extLst>
              <a:ext uri="{FF2B5EF4-FFF2-40B4-BE49-F238E27FC236}">
                <a16:creationId xmlns:a16="http://schemas.microsoft.com/office/drawing/2014/main" id="{EB149BE7-A776-CC0E-C63F-B31A9C690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96" y="3580777"/>
            <a:ext cx="2375642" cy="237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4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 Beyer</a:t>
            </a:r>
          </a:p>
          <a:p>
            <a:pPr lvl="1"/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Year PhD, undergrad in Mechanical Engineering @ UDelaware</a:t>
            </a:r>
          </a:p>
          <a:p>
            <a:pPr lvl="1"/>
            <a:r>
              <a:rPr lang="en-US" dirty="0"/>
              <a:t>Research work in bioinspired robotics, covert communications and robotic </a:t>
            </a:r>
            <a:r>
              <a:rPr lang="en-US" dirty="0" err="1"/>
              <a:t>metareasoning</a:t>
            </a:r>
            <a:endParaRPr lang="en-US" dirty="0"/>
          </a:p>
          <a:p>
            <a:r>
              <a:rPr lang="en-US" dirty="0"/>
              <a:t>Kaustubh Joshi</a:t>
            </a:r>
          </a:p>
          <a:p>
            <a:pPr lvl="1"/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Year PhD, undergrad in Ocean Engineering @ IIT Madras</a:t>
            </a:r>
          </a:p>
          <a:p>
            <a:pPr lvl="1"/>
            <a:r>
              <a:rPr lang="en-US" dirty="0"/>
              <a:t>Research work in underwater robotics, state estimation and control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4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6B9F0-92D3-4189-5214-34430FC52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04C3-F7A8-F1EE-9EC9-4A73F801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0C27-A8EA-66AE-FA42-726D21D43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Lab Structure &amp; Grading Policies</a:t>
            </a:r>
          </a:p>
          <a:p>
            <a:pPr lvl="1"/>
            <a:r>
              <a:rPr lang="en-US" dirty="0"/>
              <a:t>Lab Schedule &amp; Class Goals</a:t>
            </a:r>
          </a:p>
          <a:p>
            <a:pPr lvl="1"/>
            <a:r>
              <a:rPr lang="en-US" dirty="0"/>
              <a:t>Final Project Description</a:t>
            </a:r>
          </a:p>
          <a:p>
            <a:pPr lvl="1"/>
            <a:r>
              <a:rPr lang="en-US" dirty="0"/>
              <a:t>Overview of Hardware &amp; Software</a:t>
            </a:r>
          </a:p>
          <a:p>
            <a:pPr lvl="1"/>
            <a:r>
              <a:rPr lang="en-US" dirty="0"/>
              <a:t>Online Safety Training &amp; Lab Group Survey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C127-90FF-08DB-DA0D-B7469B9AD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3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rooms:</a:t>
            </a:r>
          </a:p>
          <a:p>
            <a:pPr lvl="1"/>
            <a:r>
              <a:rPr lang="en-US" dirty="0"/>
              <a:t>KEB2111 (here!)</a:t>
            </a:r>
          </a:p>
          <a:p>
            <a:pPr lvl="1"/>
            <a:r>
              <a:rPr lang="en-US" dirty="0"/>
              <a:t>IDEA3119</a:t>
            </a:r>
          </a:p>
          <a:p>
            <a:r>
              <a:rPr lang="en-US" dirty="0"/>
              <a:t>Safety training for IDEA3119 next week!</a:t>
            </a:r>
          </a:p>
          <a:p>
            <a:pPr lvl="1"/>
            <a:r>
              <a:rPr lang="en-US" i="1" u="sng" dirty="0"/>
              <a:t>Let the TAs know ASAP if you can’t make 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89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5680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Homework:</a:t>
            </a:r>
            <a:endParaRPr lang="en-US" dirty="0"/>
          </a:p>
          <a:p>
            <a:pPr lvl="1"/>
            <a:r>
              <a:rPr lang="en-US" dirty="0"/>
              <a:t>Course </a:t>
            </a:r>
            <a:r>
              <a:rPr lang="en-US" dirty="0" err="1"/>
              <a:t>homeworks</a:t>
            </a:r>
            <a:r>
              <a:rPr lang="en-US" dirty="0"/>
              <a:t> are designed as practice for important skills</a:t>
            </a:r>
          </a:p>
          <a:p>
            <a:r>
              <a:rPr lang="en-US" i="1" dirty="0"/>
              <a:t>Labs:</a:t>
            </a:r>
          </a:p>
          <a:p>
            <a:pPr lvl="1"/>
            <a:r>
              <a:rPr lang="en-US" dirty="0"/>
              <a:t>Groups will be assigned soon(™), most lab assignments will be group based</a:t>
            </a:r>
          </a:p>
          <a:p>
            <a:pPr lvl="1"/>
            <a:r>
              <a:rPr lang="en-US" dirty="0"/>
              <a:t>Each topic will have a few studio sessions in Kim followed by one or more weeks in RAL to get data, the writeup will be due before the next lab session</a:t>
            </a:r>
          </a:p>
          <a:p>
            <a:r>
              <a:rPr lang="en-US" dirty="0"/>
              <a:t>We are fairly flexible with deadlines, but we release answer keys after assignments are due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2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Usage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364" y="3112255"/>
            <a:ext cx="2393272" cy="1634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/>
              <a:t>Don’t.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B44357-A2DB-DE49-33B2-A3B27089906A}"/>
              </a:ext>
            </a:extLst>
          </p:cNvPr>
          <p:cNvSpPr txBox="1">
            <a:spLocks/>
          </p:cNvSpPr>
          <p:nvPr/>
        </p:nvSpPr>
        <p:spPr>
          <a:xfrm>
            <a:off x="-689958" y="5542766"/>
            <a:ext cx="11637819" cy="6334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071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Usage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764915" cy="357377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AI is good for getting really broad, high level topics down</a:t>
            </a:r>
          </a:p>
          <a:p>
            <a:r>
              <a:rPr lang="en-US" sz="2400" dirty="0"/>
              <a:t>Using AI effectively requires you to already have some knowledge about what you’re asking it. This is an intro class, you probably aren’t there yet.</a:t>
            </a:r>
          </a:p>
          <a:p>
            <a:r>
              <a:rPr lang="en-US" sz="2400" dirty="0"/>
              <a:t>AI is </a:t>
            </a:r>
            <a:r>
              <a:rPr lang="en-US" sz="2400" i="1" dirty="0"/>
              <a:t>really bad</a:t>
            </a:r>
            <a:r>
              <a:rPr lang="en-US" sz="2400" dirty="0"/>
              <a:t> at getting specifics right and tends to be </a:t>
            </a:r>
            <a:r>
              <a:rPr lang="en-US" sz="2400" i="1" dirty="0"/>
              <a:t>confidently wrong</a:t>
            </a:r>
            <a:r>
              <a:rPr lang="en-US" sz="2400" dirty="0"/>
              <a:t> – how many ‘r’s are in strawberry?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b="1" i="1" u="sng" dirty="0"/>
              <a:t>Using Generative AI to write code which will run on the robots means you won’t be allowed to use the robots again!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25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186C-5EC5-C897-017D-C749BD831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D0AE6C-9D0C-A0DA-B8A6-8DDD01B1B2BB}"/>
              </a:ext>
            </a:extLst>
          </p:cNvPr>
          <p:cNvSpPr txBox="1">
            <a:spLocks/>
          </p:cNvSpPr>
          <p:nvPr/>
        </p:nvSpPr>
        <p:spPr>
          <a:xfrm>
            <a:off x="990600" y="2426912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all in the syllabus!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F1A57-34AC-6043-AFF4-6ED9AC4D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E8B32-A1CA-5323-D584-FFAD51592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65E00B-5039-2AAB-09C6-71047A9AC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185029"/>
              </p:ext>
            </p:extLst>
          </p:nvPr>
        </p:nvGraphicFramePr>
        <p:xfrm>
          <a:off x="3539067" y="1633736"/>
          <a:ext cx="5418666" cy="377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13258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48913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67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Introductions, Python, ROS, Ubuntu, Gazebo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326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5, 6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Forward Kinematics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3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Makeup/Open Lab</a:t>
                      </a:r>
                    </a:p>
                    <a:p>
                      <a:r>
                        <a:rPr lang="en-US" dirty="0"/>
                        <a:t>(Fall Break, Exam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1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Inverse Kinematics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11, 12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8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Makeup/Open Lab (Thanksgiving)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66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705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14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  <a:p>
            <a:pPr lvl="1"/>
            <a:r>
              <a:rPr lang="en-US" dirty="0"/>
              <a:t>Vision Enabled Pick &amp; Place Task using UR3 Arms</a:t>
            </a:r>
          </a:p>
          <a:p>
            <a:pPr lvl="1"/>
            <a:r>
              <a:rPr lang="en-US" dirty="0"/>
              <a:t>Final Project </a:t>
            </a:r>
            <a:r>
              <a:rPr lang="en-US" i="1" dirty="0"/>
              <a:t>is</a:t>
            </a:r>
            <a:r>
              <a:rPr lang="en-US" dirty="0"/>
              <a:t> the final (25% of overall grade)</a:t>
            </a:r>
          </a:p>
          <a:p>
            <a:r>
              <a:rPr lang="en-US" dirty="0"/>
              <a:t>Labs will walk you through each step involved in building the project (another 25% of overall grade)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220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" id="{75221081-9BCF-48AE-AD77-F513C7F0D82C}" vid="{F25D7244-20F2-4321-BA1E-59210A6D05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UMD_Clark_PPT_Template_LF-9-22-20</Template>
  <TotalTime>6424</TotalTime>
  <Words>894</Words>
  <Application>Microsoft Office PowerPoint</Application>
  <PresentationFormat>Widescreen</PresentationFormat>
  <Paragraphs>136</Paragraphs>
  <Slides>17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Trebuchet MS</vt:lpstr>
      <vt:lpstr>Office Theme</vt:lpstr>
      <vt:lpstr>ENME480 Labs Week 1 - Basics</vt:lpstr>
      <vt:lpstr>Introductions</vt:lpstr>
      <vt:lpstr>Todays Plan</vt:lpstr>
      <vt:lpstr>Lab Structure</vt:lpstr>
      <vt:lpstr>Lab/Homework Grading</vt:lpstr>
      <vt:lpstr>AI Usage Policy</vt:lpstr>
      <vt:lpstr>AI Usage Policy</vt:lpstr>
      <vt:lpstr>Schedule</vt:lpstr>
      <vt:lpstr>Goals</vt:lpstr>
      <vt:lpstr>Goals</vt:lpstr>
      <vt:lpstr>Hardware</vt:lpstr>
      <vt:lpstr>Software</vt:lpstr>
      <vt:lpstr>Why Ubuntu?</vt:lpstr>
      <vt:lpstr>Docker</vt:lpstr>
      <vt:lpstr>Virtual Machines</vt:lpstr>
      <vt:lpstr>The Robotics Operating System (ROS)</vt:lpstr>
      <vt:lpstr>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ENME480 Labs Week 1 - Basics</dc:title>
  <dc:creator>Alexander Philip Beyer</dc:creator>
  <cp:lastModifiedBy>Alex Beyer</cp:lastModifiedBy>
  <cp:revision>17</cp:revision>
  <dcterms:created xsi:type="dcterms:W3CDTF">2023-08-29T15:38:12Z</dcterms:created>
  <dcterms:modified xsi:type="dcterms:W3CDTF">2025-09-08T19:08:20Z</dcterms:modified>
</cp:coreProperties>
</file>